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0" r:id="rId4"/>
    <p:sldId id="264" r:id="rId5"/>
    <p:sldId id="265" r:id="rId6"/>
    <p:sldId id="266" r:id="rId7"/>
    <p:sldId id="267" r:id="rId8"/>
    <p:sldId id="269" r:id="rId9"/>
    <p:sldId id="274" r:id="rId10"/>
    <p:sldId id="268" r:id="rId11"/>
    <p:sldId id="270" r:id="rId12"/>
    <p:sldId id="272" r:id="rId13"/>
    <p:sldId id="273" r:id="rId14"/>
    <p:sldId id="26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38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8" y="58"/>
      </p:cViewPr>
      <p:guideLst>
        <p:guide orient="horz" pos="2148"/>
        <p:guide pos="38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2024/7/11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7.xml"/><Relationship Id="rId7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841615" y="520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9" name="对角圆角矩形 8"/>
          <p:cNvSpPr/>
          <p:nvPr/>
        </p:nvSpPr>
        <p:spPr>
          <a:xfrm>
            <a:off x="1348740" y="1960245"/>
            <a:ext cx="9495155" cy="1255395"/>
          </a:xfrm>
          <a:prstGeom prst="round2DiagRect">
            <a:avLst/>
          </a:prstGeom>
          <a:gradFill rotWithShape="1">
            <a:gsLst>
              <a:gs pos="0">
                <a:srgbClr val="B7D0F4">
                  <a:alpha val="100000"/>
                </a:srgbClr>
              </a:gs>
              <a:gs pos="50000">
                <a:schemeClr val="accent1">
                  <a:lumMod val="0"/>
                  <a:lumOff val="100000"/>
                  <a:alpha val="10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accent1">
                <a:lumMod val="75000"/>
              </a:schemeClr>
            </a:solidFill>
          </a:ln>
          <a:effectLst>
            <a:outerShdw blurRad="152400" dist="1016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635" y="226568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视频特征</a:t>
            </a:r>
            <a:r>
              <a:rPr lang="en-US" altLang="zh-CN" sz="3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VQ-VVAE</a:t>
            </a:r>
            <a:r>
              <a:rPr lang="zh-CN" altLang="en-US" sz="3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编码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48740" y="3644900"/>
            <a:ext cx="6650355" cy="1701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答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辩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人：程鹏</a:t>
            </a:r>
          </a:p>
          <a:p>
            <a:pPr algn="l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队伍名称：视觉盛宴</a:t>
            </a:r>
          </a:p>
          <a:p>
            <a:pPr algn="l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所属赛道：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AI+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视觉特征编码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4CD20C-07C9-A051-73DC-ECD37D75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48375"/>
            <a:ext cx="2962275" cy="809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5960" y="812800"/>
            <a:ext cx="4610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创新点三，</a:t>
            </a:r>
            <a:r>
              <a:rPr lang="zh-CN" altLang="en-US">
                <a:sym typeface="+mn-ea"/>
              </a:rPr>
              <a:t>高压缩率</a:t>
            </a:r>
            <a:r>
              <a:rPr lang="en-US" altLang="zh-CN"/>
              <a:t>VQ-VVAE</a:t>
            </a:r>
            <a:r>
              <a:rPr lang="zh-CN" altLang="en-US"/>
              <a:t>压缩重建模型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12060" y="5758815"/>
            <a:ext cx="123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VVAE</a:t>
            </a:r>
            <a:r>
              <a:rPr lang="zh-CN" altLang="en-US"/>
              <a:t>模型</a:t>
            </a:r>
          </a:p>
        </p:txBody>
      </p:sp>
      <p:pic>
        <p:nvPicPr>
          <p:cNvPr id="5" name="图片 4" descr="naic5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93240"/>
            <a:ext cx="4978400" cy="3271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5900" y="17932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float32</a:t>
            </a:r>
            <a:r>
              <a:rPr lang="zh-CN" altLang="en-US"/>
              <a:t>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469646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uint8</a:t>
            </a:r>
            <a:r>
              <a:rPr lang="zh-CN" altLang="en-US"/>
              <a:t>类型</a:t>
            </a:r>
          </a:p>
        </p:txBody>
      </p:sp>
      <p:pic>
        <p:nvPicPr>
          <p:cNvPr id="11" name="图片 10" descr="naic6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1532890"/>
            <a:ext cx="5318125" cy="25266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47485" y="4227195"/>
            <a:ext cx="1179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Encode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592945" y="4227195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Decode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605" y="4622165"/>
            <a:ext cx="6020435" cy="1951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5960" y="812800"/>
            <a:ext cx="513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创新点四，低压缩率任意</a:t>
            </a:r>
            <a:r>
              <a:rPr lang="en-US" altLang="zh-CN"/>
              <a:t>bit</a:t>
            </a:r>
            <a:r>
              <a:rPr lang="zh-CN" altLang="en-US"/>
              <a:t>视频特征压缩</a:t>
            </a:r>
            <a:r>
              <a:rPr lang="en-US" altLang="zh-CN"/>
              <a:t>-lqz</a:t>
            </a:r>
            <a:r>
              <a:rPr lang="zh-CN" altLang="en-US"/>
              <a:t>算法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58925" y="635889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LQZ</a:t>
            </a:r>
            <a:r>
              <a:rPr lang="zh-CN" altLang="en-US"/>
              <a:t>算法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05960" y="1725295"/>
            <a:ext cx="754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算法核心使用任意量化技术和平滑区间来控制压缩大小</a:t>
            </a:r>
          </a:p>
        </p:txBody>
      </p:sp>
      <p:pic>
        <p:nvPicPr>
          <p:cNvPr id="20" name="图片 19" descr="naic7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85" y="1181100"/>
            <a:ext cx="2385060" cy="4903470"/>
          </a:xfrm>
          <a:prstGeom prst="rect">
            <a:avLst/>
          </a:prstGeom>
        </p:spPr>
      </p:pic>
      <p:pic>
        <p:nvPicPr>
          <p:cNvPr id="21" name="图片 20" descr="naic9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995" y="2503805"/>
            <a:ext cx="3041650" cy="28740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623050" y="60147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量化表示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具体运行场景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0760" y="1546860"/>
            <a:ext cx="1041908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优势：创新实现的</a:t>
            </a:r>
            <a:r>
              <a:rPr lang="en-US" altLang="zh-CN"/>
              <a:t>LQZ</a:t>
            </a:r>
            <a:r>
              <a:rPr lang="zh-CN" altLang="en-US"/>
              <a:t>算法运行速度快，多核并行平均</a:t>
            </a:r>
            <a:r>
              <a:rPr lang="en-US" altLang="zh-CN"/>
              <a:t>1s</a:t>
            </a:r>
            <a:r>
              <a:rPr lang="zh-CN" altLang="en-US"/>
              <a:t>一个即可完成压缩，相比于大部分选手</a:t>
            </a:r>
            <a:r>
              <a:rPr lang="en-US" altLang="zh-CN"/>
              <a:t>1-2</a:t>
            </a:r>
            <a:r>
              <a:rPr lang="zh-CN" altLang="en-US"/>
              <a:t>分钟</a:t>
            </a:r>
          </a:p>
          <a:p>
            <a:pPr algn="l"/>
            <a:r>
              <a:rPr lang="zh-CN" altLang="en-US"/>
              <a:t>压缩一个样本快几十倍。速度具有优势。当压缩率为</a:t>
            </a:r>
            <a:r>
              <a:rPr lang="en-US" altLang="zh-CN"/>
              <a:t>10</a:t>
            </a:r>
            <a:r>
              <a:rPr lang="zh-CN" altLang="en-US"/>
              <a:t>的时候，可以实现几乎无损压缩。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优势：创新实现的</a:t>
            </a:r>
            <a:r>
              <a:rPr lang="en-US" altLang="zh-CN"/>
              <a:t>VQ-VVAE</a:t>
            </a:r>
            <a:r>
              <a:rPr lang="zh-CN" altLang="en-US"/>
              <a:t>在比赛要求的参数量下，精度排名第三，效果出色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优势：创新实现的</a:t>
            </a:r>
            <a:r>
              <a:rPr lang="en-US" altLang="zh-CN">
                <a:sym typeface="+mn-ea"/>
              </a:rPr>
              <a:t>MCL</a:t>
            </a:r>
            <a:r>
              <a:rPr lang="zh-CN" altLang="en-US">
                <a:sym typeface="+mn-ea"/>
              </a:rPr>
              <a:t>视频特征分类模型，具有提取视频特征空间和时间维度能力，分类达到第二名</a:t>
            </a:r>
          </a:p>
          <a:p>
            <a:pPr algn="l"/>
            <a:r>
              <a:rPr lang="zh-CN" altLang="en-US">
                <a:sym typeface="+mn-ea"/>
              </a:rPr>
              <a:t>的成绩，且模型很小，速度在</a:t>
            </a:r>
            <a:r>
              <a:rPr lang="en-US" altLang="zh-CN">
                <a:sym typeface="+mn-ea"/>
              </a:rPr>
              <a:t>3090</a:t>
            </a:r>
            <a:r>
              <a:rPr lang="zh-CN" altLang="en-US">
                <a:sym typeface="+mn-ea"/>
              </a:rPr>
              <a:t>上可</a:t>
            </a:r>
            <a:r>
              <a:rPr lang="en-US" altLang="zh-CN">
                <a:sym typeface="+mn-ea"/>
              </a:rPr>
              <a:t>200fps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压缩重建，当面临压缩率需求时可灵活调整方法，在</a:t>
            </a:r>
            <a:r>
              <a:rPr lang="en-US" altLang="zh-CN"/>
              <a:t>10-50</a:t>
            </a:r>
            <a:r>
              <a:rPr lang="zh-CN" altLang="en-US"/>
              <a:t>倍的压缩下，使用</a:t>
            </a:r>
            <a:r>
              <a:rPr lang="en-US" altLang="zh-CN"/>
              <a:t>LQZ</a:t>
            </a:r>
            <a:r>
              <a:rPr lang="zh-CN" altLang="en-US"/>
              <a:t>算法可高效快速完成压缩。压缩倍数为</a:t>
            </a:r>
            <a:r>
              <a:rPr lang="en-US" altLang="zh-CN"/>
              <a:t>100-500</a:t>
            </a:r>
            <a:r>
              <a:rPr lang="zh-CN" altLang="en-US"/>
              <a:t>倍，可使用</a:t>
            </a:r>
            <a:r>
              <a:rPr lang="en-US" altLang="zh-CN"/>
              <a:t>VQ-VVAE</a:t>
            </a:r>
            <a:r>
              <a:rPr lang="zh-CN" altLang="en-US"/>
              <a:t>模型完成压缩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5770" y="154686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5770" y="293751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5770" y="37623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5770" y="48647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总结与展望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1323251" y="1115708"/>
            <a:ext cx="8202034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创新性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322705" y="3157220"/>
            <a:ext cx="10148570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zh-CN" altLang="en-US" dirty="0"/>
              <a:t>：训练方法简单，在官方公布的数据集中只需要训练</a:t>
            </a:r>
            <a:r>
              <a:rPr lang="en-US" altLang="zh-CN" dirty="0"/>
              <a:t>1</a:t>
            </a:r>
            <a:r>
              <a:rPr lang="zh-CN" altLang="en-US" dirty="0"/>
              <a:t>小时，推理速度</a:t>
            </a:r>
            <a:r>
              <a:rPr lang="en-US" altLang="zh-CN" dirty="0"/>
              <a:t>200fps</a:t>
            </a:r>
          </a:p>
        </p:txBody>
      </p:sp>
      <p:sp>
        <p:nvSpPr>
          <p:cNvPr id="10" name="矩形 9"/>
          <p:cNvSpPr/>
          <p:nvPr/>
        </p:nvSpPr>
        <p:spPr>
          <a:xfrm>
            <a:off x="1885315" y="1622425"/>
            <a:ext cx="85274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ea typeface="思源黑体"/>
              </a:rPr>
              <a:t>提出</a:t>
            </a:r>
            <a:r>
              <a:rPr lang="en-US" altLang="zh-CN" dirty="0">
                <a:ea typeface="思源黑体"/>
              </a:rPr>
              <a:t>MCL</a:t>
            </a:r>
            <a:r>
              <a:rPr lang="zh-CN" altLang="en-US" dirty="0">
                <a:ea typeface="思源黑体"/>
              </a:rPr>
              <a:t>视频特征分类模型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885315" y="2145030"/>
            <a:ext cx="85274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ea typeface="思源黑体"/>
              </a:rPr>
              <a:t>提出</a:t>
            </a:r>
            <a:r>
              <a:rPr lang="en-US" altLang="zh-CN" dirty="0">
                <a:ea typeface="思源黑体"/>
              </a:rPr>
              <a:t>VQ-VVAE</a:t>
            </a:r>
            <a:r>
              <a:rPr lang="zh-CN" altLang="en-US" dirty="0">
                <a:ea typeface="思源黑体"/>
              </a:rPr>
              <a:t>视频压缩重建模型，适用于压缩率</a:t>
            </a:r>
            <a:r>
              <a:rPr lang="en-US" altLang="zh-CN" dirty="0">
                <a:ea typeface="思源黑体"/>
              </a:rPr>
              <a:t>100-500</a:t>
            </a:r>
          </a:p>
        </p:txBody>
      </p:sp>
      <p:sp>
        <p:nvSpPr>
          <p:cNvPr id="14" name="矩形 13"/>
          <p:cNvSpPr/>
          <p:nvPr/>
        </p:nvSpPr>
        <p:spPr>
          <a:xfrm>
            <a:off x="1885315" y="2698750"/>
            <a:ext cx="93783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ea typeface="思源黑体"/>
              </a:rPr>
              <a:t>提出</a:t>
            </a:r>
            <a:r>
              <a:rPr lang="en-US" altLang="zh-CN" dirty="0">
                <a:ea typeface="思源黑体"/>
              </a:rPr>
              <a:t>LQZ</a:t>
            </a:r>
            <a:r>
              <a:rPr lang="zh-CN" altLang="en-US" dirty="0">
                <a:ea typeface="思源黑体"/>
              </a:rPr>
              <a:t>压缩重建模型，适用于压缩率</a:t>
            </a:r>
            <a:r>
              <a:rPr lang="en-US" altLang="zh-CN" dirty="0">
                <a:ea typeface="思源黑体"/>
              </a:rPr>
              <a:t>10-50</a:t>
            </a:r>
            <a:r>
              <a:rPr lang="zh-CN" altLang="en-US" dirty="0">
                <a:ea typeface="思源黑体"/>
              </a:rPr>
              <a:t>，压缩率</a:t>
            </a:r>
            <a:r>
              <a:rPr lang="en-US" altLang="zh-CN" dirty="0">
                <a:ea typeface="思源黑体"/>
              </a:rPr>
              <a:t>10</a:t>
            </a:r>
            <a:r>
              <a:rPr lang="zh-CN" altLang="en-US" dirty="0">
                <a:ea typeface="思源黑体"/>
              </a:rPr>
              <a:t>可实现几乎无损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1324521" y="3880032"/>
            <a:ext cx="8202034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科学性</a:t>
            </a:r>
            <a:r>
              <a:rPr lang="zh-CN" altLang="en-US" dirty="0"/>
              <a:t>：根据赛题任务和数据分析进行选择模型以及参数优化和创新</a:t>
            </a:r>
          </a:p>
        </p:txBody>
      </p:sp>
      <p:sp>
        <p:nvSpPr>
          <p:cNvPr id="19" name="TextBox 2"/>
          <p:cNvSpPr txBox="1"/>
          <p:nvPr/>
        </p:nvSpPr>
        <p:spPr>
          <a:xfrm>
            <a:off x="1322616" y="4678887"/>
            <a:ext cx="8202034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可行性</a:t>
            </a:r>
            <a:r>
              <a:rPr lang="zh-CN" altLang="en-US" dirty="0"/>
              <a:t>：整体方案训练部署推理简单，</a:t>
            </a:r>
            <a:r>
              <a:rPr lang="en-US" altLang="zh-CN" dirty="0"/>
              <a:t>LQZ</a:t>
            </a:r>
            <a:r>
              <a:rPr lang="zh-CN" altLang="en-US" dirty="0"/>
              <a:t>无需训练，</a:t>
            </a:r>
            <a:r>
              <a:rPr lang="en-US" altLang="zh-CN" dirty="0"/>
              <a:t>VQ-VVAE</a:t>
            </a:r>
            <a:r>
              <a:rPr lang="zh-CN" altLang="en-US" dirty="0"/>
              <a:t>训练</a:t>
            </a:r>
            <a:r>
              <a:rPr lang="en-US" altLang="zh-CN" dirty="0"/>
              <a:t>4</a:t>
            </a:r>
            <a:r>
              <a:rPr lang="zh-CN" altLang="en-US" dirty="0"/>
              <a:t>小时，</a:t>
            </a:r>
            <a:r>
              <a:rPr lang="en-US" altLang="zh-CN" dirty="0"/>
              <a:t>	       MCL</a:t>
            </a:r>
            <a:r>
              <a:rPr lang="zh-CN" altLang="en-US" dirty="0"/>
              <a:t>训练</a:t>
            </a:r>
            <a:r>
              <a:rPr lang="en-US" altLang="zh-CN" dirty="0"/>
              <a:t>1</a:t>
            </a:r>
            <a:r>
              <a:rPr lang="zh-CN" altLang="en-US" dirty="0"/>
              <a:t>小时，即可获得全部模型。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24610" y="125412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22705" y="32778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24610" y="40138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324610" y="483044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01365" y="2217420"/>
            <a:ext cx="56902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感谢观看</a:t>
            </a:r>
            <a:endParaRPr lang="zh-CN" altLang="en-US" sz="5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5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FCB61B-2C50-ADCE-B99F-4FA1A4B4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6048375"/>
            <a:ext cx="2962275" cy="809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20440" y="1985769"/>
            <a:ext cx="5130743" cy="454651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赛题任务与分析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3520440" y="3121732"/>
            <a:ext cx="5130743" cy="454651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b="1" spc="2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方案设计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3520440" y="4239597"/>
            <a:ext cx="5130743" cy="454651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具体运用场景</a:t>
            </a:r>
            <a:endParaRPr lang="zh-CN" altLang="en-US" sz="2000" b="1" spc="2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5"/>
          <p:cNvSpPr txBox="1"/>
          <p:nvPr>
            <p:custDataLst>
              <p:tags r:id="rId5"/>
            </p:custDataLst>
          </p:nvPr>
        </p:nvSpPr>
        <p:spPr>
          <a:xfrm>
            <a:off x="3520814" y="5273447"/>
            <a:ext cx="5130743" cy="454651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B41D5-2551-0A06-5CBB-FC5E341B1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48375"/>
            <a:ext cx="2962275" cy="809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345" y="608965"/>
            <a:ext cx="42564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赛题任务与分析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1345" y="2915285"/>
            <a:ext cx="638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任务二：视频特征</a:t>
            </a:r>
            <a:r>
              <a:rPr lang="en-US" altLang="zh-CN"/>
              <a:t>  </a:t>
            </a:r>
            <a:r>
              <a:rPr lang="zh-CN" altLang="en-US"/>
              <a:t>维度是（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，</a:t>
            </a:r>
            <a:r>
              <a:rPr lang="en-US" altLang="zh-CN"/>
              <a:t>196</a:t>
            </a:r>
            <a:r>
              <a:rPr lang="zh-CN" altLang="en-US"/>
              <a:t>）进行特征分类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1345" y="1689735"/>
            <a:ext cx="577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任务一：视频特征</a:t>
            </a:r>
            <a:r>
              <a:rPr lang="en-US" altLang="zh-CN"/>
              <a:t>  </a:t>
            </a:r>
            <a:r>
              <a:rPr lang="zh-CN" altLang="en-US"/>
              <a:t>维度是（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）进行特征分类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1345" y="4140835"/>
            <a:ext cx="1052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任务三：高压缩视频特征压缩和重建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）</a:t>
            </a:r>
            <a:r>
              <a:rPr lang="en-US" altLang="zh-CN"/>
              <a:t> 2000KB</a:t>
            </a:r>
            <a:r>
              <a:rPr lang="zh-CN" altLang="en-US"/>
              <a:t>文件压缩成大小分别为</a:t>
            </a:r>
            <a:r>
              <a:rPr lang="en-US" altLang="zh-CN"/>
              <a:t>4KB</a:t>
            </a:r>
            <a:r>
              <a:rPr lang="zh-CN" altLang="en-US"/>
              <a:t>，</a:t>
            </a:r>
            <a:r>
              <a:rPr lang="en-US" altLang="zh-CN"/>
              <a:t>8KB</a:t>
            </a:r>
            <a:r>
              <a:rPr lang="zh-CN" altLang="en-US"/>
              <a:t>，</a:t>
            </a:r>
            <a:r>
              <a:rPr lang="en-US" altLang="zh-CN"/>
              <a:t>16KB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1345" y="5366385"/>
            <a:ext cx="1115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任务四：低压缩视频特征压缩和重建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，</a:t>
            </a:r>
            <a:r>
              <a:rPr lang="en-US" altLang="zh-CN"/>
              <a:t>196</a:t>
            </a:r>
            <a:r>
              <a:rPr lang="zh-CN" altLang="en-US"/>
              <a:t>）</a:t>
            </a:r>
            <a:r>
              <a:rPr lang="en-US" altLang="zh-CN"/>
              <a:t> 191MB</a:t>
            </a:r>
            <a:r>
              <a:rPr lang="zh-CN" altLang="en-US"/>
              <a:t>文件压缩成大小分别为</a:t>
            </a:r>
            <a:r>
              <a:rPr lang="en-US" altLang="zh-CN"/>
              <a:t>4MB</a:t>
            </a:r>
            <a:r>
              <a:rPr lang="zh-CN" altLang="en-US"/>
              <a:t>，</a:t>
            </a:r>
            <a:r>
              <a:rPr lang="en-US" altLang="zh-CN"/>
              <a:t>8MB</a:t>
            </a:r>
            <a:r>
              <a:rPr lang="zh-CN" altLang="en-US"/>
              <a:t>，</a:t>
            </a:r>
            <a:r>
              <a:rPr lang="en-US" altLang="zh-CN"/>
              <a:t>12MB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345" y="608965"/>
            <a:ext cx="42564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赛题任务与分析</a:t>
            </a: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7885" y="1718945"/>
            <a:ext cx="2160000" cy="21600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6"/>
          <a:stretch>
            <a:fillRect/>
          </a:stretch>
        </p:blipFill>
        <p:spPr>
          <a:xfrm>
            <a:off x="3299460" y="1718945"/>
            <a:ext cx="2160000" cy="2160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7"/>
          <a:stretch>
            <a:fillRect/>
          </a:stretch>
        </p:blipFill>
        <p:spPr>
          <a:xfrm>
            <a:off x="857885" y="3980815"/>
            <a:ext cx="2160000" cy="21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7360" y="10394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数据分布</a:t>
            </a:r>
          </a:p>
        </p:txBody>
      </p:sp>
      <p:pic>
        <p:nvPicPr>
          <p:cNvPr id="8" name="图片 7"/>
          <p:cNvPicPr/>
          <p:nvPr/>
        </p:nvPicPr>
        <p:blipFill>
          <a:blip r:embed="rId8"/>
          <a:stretch>
            <a:fillRect/>
          </a:stretch>
        </p:blipFill>
        <p:spPr>
          <a:xfrm>
            <a:off x="3299460" y="3980815"/>
            <a:ext cx="216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570" y="1719580"/>
            <a:ext cx="5381625" cy="43103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345" y="608965"/>
            <a:ext cx="42564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赛题任务与分析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47360" y="10394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赛题难点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3460" y="1887855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分类任务，数据不易观察，分布较大，容易拟合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3460" y="2736215"/>
            <a:ext cx="711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压缩任务，数据分布较大，且压缩率为</a:t>
            </a:r>
            <a:r>
              <a:rPr lang="en-US" altLang="zh-CN"/>
              <a:t>500</a:t>
            </a:r>
            <a:r>
              <a:rPr lang="zh-CN" altLang="en-US"/>
              <a:t>，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125</a:t>
            </a:r>
            <a:r>
              <a:rPr lang="zh-CN" altLang="en-US"/>
              <a:t>，</a:t>
            </a:r>
            <a:r>
              <a:rPr lang="en-US" altLang="zh-CN"/>
              <a:t>32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35" y="3377565"/>
            <a:ext cx="7386320" cy="1384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80" y="5215890"/>
            <a:ext cx="7451090" cy="1464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60245" y="405130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60245" y="549148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89070" y="81280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创新点一，视频特征</a:t>
            </a:r>
            <a:r>
              <a:rPr lang="en-US" altLang="zh-CN"/>
              <a:t>MCL</a:t>
            </a:r>
            <a:r>
              <a:rPr lang="zh-CN" altLang="en-US"/>
              <a:t>模型</a:t>
            </a:r>
          </a:p>
        </p:txBody>
      </p:sp>
      <p:pic>
        <p:nvPicPr>
          <p:cNvPr id="3" name="图片 2" descr="naic1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65" y="1181100"/>
            <a:ext cx="8851265" cy="4547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6845" y="5962650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MCL</a:t>
            </a:r>
            <a:r>
              <a:rPr lang="zh-CN" altLang="en-US"/>
              <a:t>模型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5960" y="81280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创新点一，视频特征</a:t>
            </a:r>
            <a:r>
              <a:rPr lang="en-US" altLang="zh-CN"/>
              <a:t>MCL</a:t>
            </a:r>
            <a:r>
              <a:rPr lang="zh-CN" altLang="en-US"/>
              <a:t>模型</a:t>
            </a:r>
          </a:p>
        </p:txBody>
      </p:sp>
      <p:pic>
        <p:nvPicPr>
          <p:cNvPr id="5" name="图片 4" descr="naic2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5" y="2052320"/>
            <a:ext cx="1998345" cy="2393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9360" y="5408295"/>
            <a:ext cx="387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</a:t>
            </a:r>
            <a:r>
              <a:rPr lang="en-US" altLang="zh-CN"/>
              <a:t>CNN</a:t>
            </a:r>
            <a:r>
              <a:rPr lang="zh-CN" altLang="en-US"/>
              <a:t>模块，提取视频帧局部特征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21405" y="20523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21405" y="40779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特征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07105" y="306514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卷积层</a:t>
            </a:r>
          </a:p>
        </p:txBody>
      </p:sp>
      <p:pic>
        <p:nvPicPr>
          <p:cNvPr id="11" name="图片 10" descr="naic3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05" y="2052320"/>
            <a:ext cx="2579370" cy="21964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73825" y="5408295"/>
            <a:ext cx="376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视频</a:t>
            </a:r>
            <a:r>
              <a:rPr lang="en-US" altLang="zh-CN"/>
              <a:t>LSTM</a:t>
            </a:r>
            <a:r>
              <a:rPr lang="zh-CN" altLang="en-US"/>
              <a:t>模块，提取视频时序特征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5960" y="81280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创新点二，视频多批次分帧训练</a:t>
            </a:r>
          </a:p>
        </p:txBody>
      </p:sp>
      <p:pic>
        <p:nvPicPr>
          <p:cNvPr id="3" name="图片 2" descr="naic4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70" y="1543050"/>
            <a:ext cx="2481580" cy="4693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23230" y="1543050"/>
            <a:ext cx="6198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</a:t>
            </a:r>
            <a:r>
              <a:rPr lang="en-US" altLang="zh-CN"/>
              <a:t>250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的视频特征以相同间隔</a:t>
            </a:r>
            <a:r>
              <a:rPr lang="en-US" altLang="zh-CN"/>
              <a:t>5</a:t>
            </a:r>
            <a:r>
              <a:rPr lang="zh-CN" altLang="en-US"/>
              <a:t>帧提取数据，</a:t>
            </a:r>
          </a:p>
          <a:p>
            <a:r>
              <a:rPr lang="zh-CN" altLang="en-US"/>
              <a:t>提取出</a:t>
            </a:r>
            <a:r>
              <a:rPr lang="en-US" altLang="zh-CN"/>
              <a:t>5</a:t>
            </a:r>
            <a:r>
              <a:rPr lang="zh-CN" altLang="en-US"/>
              <a:t>份，</a:t>
            </a:r>
            <a:r>
              <a:rPr lang="en-US" altLang="zh-CN"/>
              <a:t>50</a:t>
            </a:r>
            <a:r>
              <a:rPr lang="zh-CN" altLang="en-US"/>
              <a:t>帧，</a:t>
            </a:r>
            <a:r>
              <a:rPr lang="en-US" altLang="zh-CN"/>
              <a:t>1024</a:t>
            </a:r>
            <a:r>
              <a:rPr lang="zh-CN" altLang="en-US"/>
              <a:t>维度的特征。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五份数据随机运行不同的数据增强策略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预测的五个结果进行选择出数量最多的类别作为结果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35" y="4138930"/>
            <a:ext cx="6345555" cy="2097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2905" y="597535"/>
            <a:ext cx="426593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chemeClr val="tx1"/>
                </a:solidFill>
                <a:ea typeface="思源黑体"/>
              </a:rPr>
              <a:t>方案设计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48835" y="2060575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MCL</a:t>
            </a:r>
            <a:r>
              <a:rPr lang="zh-CN" altLang="en-US"/>
              <a:t>模型，初赛分类排名第二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1937385" y="2846705"/>
          <a:ext cx="9439275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0.7850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0.7800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0.7925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视频多批次分帧训练</a:t>
                      </a:r>
                      <a:r>
                        <a:rPr lang="en-US" altLang="zh-CN"/>
                        <a:t>+CNN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0.8250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+drop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0.5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0.8300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+</a:t>
                      </a:r>
                      <a:r>
                        <a:rPr lang="zh-CN" altLang="en-US"/>
                        <a:t>特征扰动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MCL</a:t>
                      </a:r>
                      <a:r>
                        <a:rPr lang="zh-CN" altLang="en-US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0.8700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20c6f2f-f236-414e-9f72-a75df6c35c6e"/>
  <p:tag name="COMMONDATA" val="eyJoZGlkIjoiOTdiZWRmMDIyNWRkYzQ2ODVjODlkNzVkYzZjZGRkY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551_4*l_h_a*1_2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551_4*l_h_a*1_3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51_4*l_h_a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51_4*l_h_a*1_4_1"/>
  <p:tag name="KSO_WM_TEMPLATE_CATEGORY" val="custom"/>
  <p:tag name="KSO_WM_TEMPLATE_INDEX" val="2020455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28,&quot;width&quot;:864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2a948c-4729-4a53-aa87-f2da1bb73e63}"/>
  <p:tag name="TABLE_ENDDRAG_ORIGIN_RECT" val="743*148"/>
  <p:tag name="TABLE_ENDDRAG_RECT" val="56*184*743*14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642</Words>
  <Application>Microsoft Office PowerPoint</Application>
  <PresentationFormat>宽屏</PresentationFormat>
  <Paragraphs>102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黑体</vt:lpstr>
      <vt:lpstr>思源黑体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Lenovo</cp:lastModifiedBy>
  <cp:revision>236</cp:revision>
  <dcterms:created xsi:type="dcterms:W3CDTF">2019-06-19T02:08:00Z</dcterms:created>
  <dcterms:modified xsi:type="dcterms:W3CDTF">2024-07-11T07:03:17Z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83DC22264FB0424C85BBC434F67C6673</vt:lpwstr>
  </property>
</Properties>
</file>